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304" r:id="rId3"/>
    <p:sldId id="298" r:id="rId4"/>
    <p:sldId id="299" r:id="rId5"/>
    <p:sldId id="272" r:id="rId6"/>
    <p:sldId id="273" r:id="rId7"/>
    <p:sldId id="274" r:id="rId8"/>
    <p:sldId id="306" r:id="rId9"/>
    <p:sldId id="277" r:id="rId10"/>
    <p:sldId id="266" r:id="rId11"/>
    <p:sldId id="307" r:id="rId12"/>
    <p:sldId id="283" r:id="rId13"/>
    <p:sldId id="284" r:id="rId14"/>
    <p:sldId id="285" r:id="rId15"/>
    <p:sldId id="286" r:id="rId16"/>
    <p:sldId id="290" r:id="rId17"/>
    <p:sldId id="291" r:id="rId18"/>
    <p:sldId id="296" r:id="rId19"/>
    <p:sldId id="297" r:id="rId20"/>
    <p:sldId id="292" r:id="rId21"/>
    <p:sldId id="3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112" d="100"/>
          <a:sy n="112" d="100"/>
        </p:scale>
        <p:origin x="-136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כ"ה/אייר/תשע"ד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59432"/>
            <a:ext cx="9036496" cy="4571999"/>
          </a:xfrm>
        </p:spPr>
        <p:txBody>
          <a:bodyPr/>
          <a:lstStyle/>
          <a:p>
            <a:pPr algn="ctr" rtl="0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The popul</a:t>
            </a:r>
            <a:r>
              <a:rPr lang="en-US" sz="4400" dirty="0"/>
              <a:t>a</a:t>
            </a:r>
            <a:r>
              <a:rPr lang="en-US" sz="4400" dirty="0" smtClean="0"/>
              <a:t>tion gene</a:t>
            </a:r>
            <a:r>
              <a:rPr lang="en-US" sz="4400" dirty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</a:t>
            </a:r>
            <a:r>
              <a:rPr lang="en-US" sz="4400" dirty="0" smtClean="0">
                <a:solidFill>
                  <a:srgbClr val="0070C0"/>
                </a:solidFill>
              </a:rPr>
              <a:t>c</a:t>
            </a:r>
            <a:r>
              <a:rPr lang="en-US" sz="4400" dirty="0" smtClean="0"/>
              <a:t>s </a:t>
            </a:r>
            <a:br>
              <a:rPr lang="en-US" sz="4400" dirty="0" smtClean="0"/>
            </a:br>
            <a:r>
              <a:rPr lang="en-US" sz="4400" dirty="0" smtClean="0"/>
              <a:t>of </a:t>
            </a:r>
            <a:br>
              <a:rPr lang="en-US" sz="4400" dirty="0" smtClean="0"/>
            </a:br>
            <a:r>
              <a:rPr lang="en-US" sz="4400" dirty="0" smtClean="0"/>
              <a:t>StRESS-induced Mu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>
                <a:solidFill>
                  <a:srgbClr val="00B050"/>
                </a:solidFill>
              </a:rPr>
              <a:t>a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ion</a:t>
            </a:r>
            <a:r>
              <a:rPr lang="en-US" sz="4400" dirty="0"/>
              <a:t/>
            </a:r>
            <a:br>
              <a:rPr lang="en-US" sz="4400" dirty="0"/>
            </a:br>
            <a:endParaRPr lang="he-IL" sz="4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912000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3629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633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9339" y="2793122"/>
            <a:ext cx="1262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T</a:t>
            </a:r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endParaRPr lang="en-US" sz="4000" cap="all" spc="-8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1598" y="116632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+mj-lt"/>
              </a:rPr>
              <a:t>A</a:t>
            </a:r>
            <a:endParaRPr lang="en-US" sz="4000" dirty="0"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632080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4440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6376" y="116632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Black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The Red Queen hypothesis</a:t>
            </a:r>
            <a:r>
              <a:rPr lang="en-US" sz="3200" b="0" dirty="0" smtClean="0"/>
              <a:t>:</a:t>
            </a:r>
          </a:p>
          <a:p>
            <a:pPr rtl="0"/>
            <a:r>
              <a:rPr lang="en-US" sz="1600" b="0" dirty="0"/>
              <a:t>van </a:t>
            </a:r>
            <a:r>
              <a:rPr lang="en-US" sz="1600" b="0" dirty="0" err="1"/>
              <a:t>Valen</a:t>
            </a:r>
            <a:r>
              <a:rPr lang="en-US" sz="1600" b="0" dirty="0"/>
              <a:t>, 1973</a:t>
            </a:r>
            <a:endParaRPr lang="en-US" sz="1600" b="0" dirty="0" smtClean="0"/>
          </a:p>
          <a:p>
            <a:pPr algn="l" rtl="0"/>
            <a:endParaRPr lang="en-US" sz="2600" dirty="0" smtClean="0"/>
          </a:p>
          <a:p>
            <a:pPr algn="l" rtl="0"/>
            <a:r>
              <a:rPr lang="en-US" sz="2600" dirty="0" smtClean="0"/>
              <a:t>“It takes all the running you can do, to keep in the same place.”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if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Individual-based </a:t>
            </a:r>
            <a:r>
              <a:rPr lang="en-US" b="0" dirty="0"/>
              <a:t>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55723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Simulation outcome: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SIM </a:t>
            </a:r>
            <a:r>
              <a:rPr lang="en-US" sz="2400" b="1" dirty="0" smtClean="0">
                <a:solidFill>
                  <a:schemeClr val="accent3"/>
                </a:solidFill>
              </a:rPr>
              <a:t>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CM  Wins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351711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vs. CM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467544" y="836712"/>
            <a:ext cx="767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CM: constitutive mutagenesis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SIM: stress-induced mutagenesis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mutagenesis in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19256" cy="1371600"/>
          </a:xfrm>
        </p:spPr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8904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mutagenesis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mutagenesis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dirty="0" smtClean="0"/>
              <a:t>trade-off:</a:t>
            </a:r>
            <a:br>
              <a:rPr lang="en-US" dirty="0" smtClean="0"/>
            </a:br>
            <a:r>
              <a:rPr lang="en-US" dirty="0" smtClean="0"/>
              <a:t>adaptability &amp; adaptedness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Talk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Mutation rate variability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Evolution of 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Consequences of stress-induced mutagenesis</a:t>
            </a:r>
          </a:p>
        </p:txBody>
      </p:sp>
    </p:spTree>
    <p:extLst>
      <p:ext uri="{BB962C8B-B14F-4D97-AF65-F5344CB8AC3E}">
        <p14:creationId xmlns:p14="http://schemas.microsoft.com/office/powerpoint/2010/main" val="29242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91264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>
            <a:off x="3942184" y="1772816"/>
            <a:ext cx="1997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Manna </a:t>
            </a:r>
            <a:r>
              <a:rPr lang="en-US" sz="2000" b="1" dirty="0">
                <a:solidFill>
                  <a:srgbClr val="000000"/>
                </a:solidFill>
              </a:rPr>
              <a:t>Center for Plants </a:t>
            </a:r>
            <a:r>
              <a:rPr lang="en-US" sz="2000" b="1" dirty="0" smtClean="0">
                <a:solidFill>
                  <a:srgbClr val="000000"/>
                </a:solidFill>
              </a:rPr>
              <a:t>Biosciences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	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</a:t>
            </a:r>
            <a:r>
              <a:rPr lang="en-US" b="0" dirty="0" smtClean="0"/>
              <a:t>polymerase </a:t>
            </a:r>
            <a:r>
              <a:rPr lang="en-US" b="0" dirty="0" smtClean="0"/>
              <a:t>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</a:t>
            </a:r>
            <a:r>
              <a:rPr lang="he-IL" dirty="0"/>
              <a:t> </a:t>
            </a:r>
            <a:r>
              <a:rPr lang="en-US" dirty="0"/>
              <a:t>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frequency</a:t>
                </a: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		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225" t="-255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83826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b="0" i="1">
                          <a:latin typeface="Cambria Math"/>
                        </a:rPr>
                        <m:t>=</m:t>
                      </m:r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r>
                        <a:rPr lang="en-US" sz="2800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32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32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32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3"/>
                <a:stretch>
                  <a:fillRect l="-1600" t="-1241" r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503</TotalTime>
  <Words>568</Words>
  <Application>Microsoft Office PowerPoint</Application>
  <PresentationFormat>On-screen Show (4:3)</PresentationFormat>
  <Paragraphs>167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Essential</vt:lpstr>
      <vt:lpstr> The population genetics  of  StRESS-induced Mutation </vt:lpstr>
      <vt:lpstr>Talk Overview</vt:lpstr>
      <vt:lpstr>mutation rates Variability </vt:lpstr>
      <vt:lpstr>mutation rates Variability </vt:lpstr>
      <vt:lpstr>mutation rates Variability </vt:lpstr>
      <vt:lpstr>Stress-induced mutagenesis</vt:lpstr>
      <vt:lpstr>       Evidence</vt:lpstr>
      <vt:lpstr>Constant  environment</vt:lpstr>
      <vt:lpstr>Constant  environment: Mutation-Selection Balance</vt:lpstr>
      <vt:lpstr>changing environments</vt:lpstr>
      <vt:lpstr>Changing environments</vt:lpstr>
      <vt:lpstr>SIM vs. CM </vt:lpstr>
      <vt:lpstr>Summary: Evolution of stress-induced mutagenesis</vt:lpstr>
      <vt:lpstr>Consequences of stress-induced mutagenesis</vt:lpstr>
      <vt:lpstr>Adaptive peak shifts</vt:lpstr>
      <vt:lpstr>Adaptive Peak shift</vt:lpstr>
      <vt:lpstr>SIM &amp; Adaptive Peak shifts</vt:lpstr>
      <vt:lpstr>Adaptation rate </vt:lpstr>
      <vt:lpstr>SIM Breaks the trade-off: adaptability &amp;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48</cp:revision>
  <dcterms:created xsi:type="dcterms:W3CDTF">2013-10-16T06:44:56Z</dcterms:created>
  <dcterms:modified xsi:type="dcterms:W3CDTF">2014-05-25T08:22:43Z</dcterms:modified>
</cp:coreProperties>
</file>